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83"/>
  </p:notesMasterIdLst>
  <p:handoutMasterIdLst>
    <p:handoutMasterId r:id="rId84"/>
  </p:handoutMasterIdLst>
  <p:sldIdLst>
    <p:sldId id="439" r:id="rId3"/>
    <p:sldId id="433" r:id="rId4"/>
    <p:sldId id="289" r:id="rId5"/>
    <p:sldId id="434" r:id="rId6"/>
    <p:sldId id="305" r:id="rId7"/>
    <p:sldId id="323" r:id="rId8"/>
    <p:sldId id="325" r:id="rId9"/>
    <p:sldId id="327" r:id="rId10"/>
    <p:sldId id="435" r:id="rId11"/>
    <p:sldId id="338" r:id="rId12"/>
    <p:sldId id="348" r:id="rId13"/>
    <p:sldId id="353" r:id="rId14"/>
    <p:sldId id="350" r:id="rId15"/>
    <p:sldId id="354" r:id="rId16"/>
    <p:sldId id="355" r:id="rId17"/>
    <p:sldId id="356" r:id="rId18"/>
    <p:sldId id="357" r:id="rId19"/>
    <p:sldId id="362" r:id="rId20"/>
    <p:sldId id="384" r:id="rId21"/>
    <p:sldId id="369" r:id="rId22"/>
    <p:sldId id="440" r:id="rId23"/>
    <p:sldId id="417" r:id="rId24"/>
    <p:sldId id="419" r:id="rId25"/>
    <p:sldId id="420" r:id="rId26"/>
    <p:sldId id="421" r:id="rId27"/>
    <p:sldId id="422" r:id="rId28"/>
    <p:sldId id="423" r:id="rId29"/>
    <p:sldId id="424" r:id="rId30"/>
    <p:sldId id="425" r:id="rId31"/>
    <p:sldId id="426" r:id="rId32"/>
    <p:sldId id="427" r:id="rId33"/>
    <p:sldId id="428" r:id="rId34"/>
    <p:sldId id="429" r:id="rId35"/>
    <p:sldId id="430" r:id="rId36"/>
    <p:sldId id="431" r:id="rId37"/>
    <p:sldId id="418" r:id="rId38"/>
    <p:sldId id="441" r:id="rId39"/>
    <p:sldId id="370" r:id="rId40"/>
    <p:sldId id="371" r:id="rId41"/>
    <p:sldId id="372" r:id="rId42"/>
    <p:sldId id="373" r:id="rId43"/>
    <p:sldId id="374" r:id="rId44"/>
    <p:sldId id="375" r:id="rId45"/>
    <p:sldId id="376" r:id="rId46"/>
    <p:sldId id="377" r:id="rId47"/>
    <p:sldId id="378" r:id="rId48"/>
    <p:sldId id="385" r:id="rId49"/>
    <p:sldId id="386" r:id="rId50"/>
    <p:sldId id="387" r:id="rId51"/>
    <p:sldId id="388" r:id="rId52"/>
    <p:sldId id="389" r:id="rId53"/>
    <p:sldId id="390" r:id="rId54"/>
    <p:sldId id="391" r:id="rId55"/>
    <p:sldId id="392" r:id="rId56"/>
    <p:sldId id="393" r:id="rId57"/>
    <p:sldId id="394" r:id="rId58"/>
    <p:sldId id="395" r:id="rId59"/>
    <p:sldId id="437" r:id="rId60"/>
    <p:sldId id="396" r:id="rId61"/>
    <p:sldId id="415" r:id="rId62"/>
    <p:sldId id="397" r:id="rId63"/>
    <p:sldId id="399" r:id="rId64"/>
    <p:sldId id="400" r:id="rId65"/>
    <p:sldId id="401" r:id="rId66"/>
    <p:sldId id="402" r:id="rId67"/>
    <p:sldId id="403" r:id="rId68"/>
    <p:sldId id="404" r:id="rId69"/>
    <p:sldId id="405" r:id="rId70"/>
    <p:sldId id="406" r:id="rId71"/>
    <p:sldId id="407" r:id="rId72"/>
    <p:sldId id="408" r:id="rId73"/>
    <p:sldId id="416" r:id="rId74"/>
    <p:sldId id="409" r:id="rId75"/>
    <p:sldId id="410" r:id="rId76"/>
    <p:sldId id="411" r:id="rId77"/>
    <p:sldId id="412" r:id="rId78"/>
    <p:sldId id="413" r:id="rId79"/>
    <p:sldId id="414" r:id="rId80"/>
    <p:sldId id="346" r:id="rId81"/>
    <p:sldId id="302" r:id="rId82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 autoAdjust="0"/>
    <p:restoredTop sz="95646" autoAdjust="0"/>
  </p:normalViewPr>
  <p:slideViewPr>
    <p:cSldViewPr showGuides="1">
      <p:cViewPr varScale="1">
        <p:scale>
          <a:sx n="147" d="100"/>
          <a:sy n="147" d="100"/>
        </p:scale>
        <p:origin x="952" y="184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handoutMaster" Target="handoutMasters/handout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1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theme" Target="theme/theme1.xml"/><Relationship Id="rId61" Type="http://schemas.openxmlformats.org/officeDocument/2006/relationships/slide" Target="slides/slide59.xml"/><Relationship Id="rId82" Type="http://schemas.openxmlformats.org/officeDocument/2006/relationships/slide" Target="slides/slide8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8/3/20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8/3/20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67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9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8/3/20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8/3/20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8/3/20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8/3/20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8/3/20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8/3/20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536174"/>
          </a:xfrm>
        </p:spPr>
        <p:txBody>
          <a:bodyPr>
            <a:noAutofit/>
          </a:bodyPr>
          <a:lstStyle/>
          <a:p>
            <a:pPr algn="ctr"/>
            <a:r>
              <a:rPr lang="es-ES_tradnl" sz="4400" b="1" dirty="0">
                <a:latin typeface="Arial Black" panose="020B0604020202020204" pitchFamily="34" charset="0"/>
                <a:cs typeface="Arial Black" panose="020B0604020202020204" pitchFamily="34" charset="0"/>
              </a:rPr>
              <a:t>Clínica de pronunciación: </a:t>
            </a:r>
            <a:br>
              <a:rPr lang="es-ES_tradnl" sz="4400" b="1" dirty="0">
                <a:latin typeface="Arial Black" panose="020B0604020202020204" pitchFamily="34" charset="0"/>
                <a:cs typeface="Arial Black" panose="020B0604020202020204" pitchFamily="34" charset="0"/>
              </a:rPr>
            </a:br>
            <a:r>
              <a:rPr lang="es-ES_tradnl" sz="4400" b="1" dirty="0">
                <a:latin typeface="Arial Black" panose="020B0604020202020204" pitchFamily="34" charset="0"/>
                <a:cs typeface="Arial Black" panose="020B0604020202020204" pitchFamily="34" charset="0"/>
              </a:rPr>
              <a:t>Sesión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38400" y="4445526"/>
            <a:ext cx="4572000" cy="1037167"/>
          </a:xfrm>
        </p:spPr>
        <p:txBody>
          <a:bodyPr>
            <a:normAutofit/>
          </a:bodyPr>
          <a:lstStyle/>
          <a:p>
            <a:pPr algn="ctr"/>
            <a:r>
              <a:rPr lang="es-ES_tradnl" dirty="0"/>
              <a:t>Dirigida por:</a:t>
            </a:r>
          </a:p>
          <a:p>
            <a:pPr algn="ctr"/>
            <a:r>
              <a:rPr lang="es-ES_tradnl" dirty="0"/>
              <a:t>Joseph Casillas  &amp; </a:t>
            </a:r>
            <a:r>
              <a:rPr lang="es-ES_tradnl" dirty="0" err="1"/>
              <a:t>Armin</a:t>
            </a:r>
            <a:r>
              <a:rPr lang="es-ES_tradnl" dirty="0"/>
              <a:t> </a:t>
            </a:r>
            <a:r>
              <a:rPr lang="es-ES_tradnl" dirty="0" err="1"/>
              <a:t>Schwegler</a:t>
            </a:r>
            <a:endParaRPr lang="es-ES_tradnl" dirty="0"/>
          </a:p>
          <a:p>
            <a:pPr algn="ctr"/>
            <a:r>
              <a:rPr lang="es-ES_tradnl" dirty="0" err="1"/>
              <a:t>Middlebury</a:t>
            </a:r>
            <a:r>
              <a:rPr lang="es-ES_tradnl" dirty="0"/>
              <a:t> </a:t>
            </a:r>
            <a:r>
              <a:rPr lang="es-ES_tradnl" dirty="0" err="1"/>
              <a:t>College</a:t>
            </a:r>
            <a:r>
              <a:rPr lang="es-ES_tradnl" dirty="0"/>
              <a:t> - 2020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6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42125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572154"/>
              </p:ext>
            </p:extLst>
          </p:nvPr>
        </p:nvGraphicFramePr>
        <p:xfrm>
          <a:off x="228600" y="1031166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[b]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“b”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rgbClr val="FF0000"/>
                          </a:solidFill>
                        </a:rPr>
                        <a:t>[β]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020503"/>
              </p:ext>
            </p:extLst>
          </p:nvPr>
        </p:nvGraphicFramePr>
        <p:xfrm>
          <a:off x="28956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[d]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“d”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ð</a:t>
                      </a:r>
                      <a:r>
                        <a:rPr lang="es-ES_tradnl" sz="4000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0370"/>
              </p:ext>
            </p:extLst>
          </p:nvPr>
        </p:nvGraphicFramePr>
        <p:xfrm>
          <a:off x="5486400" y="1028700"/>
          <a:ext cx="3505200" cy="21031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[g]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“g”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4000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[</a:t>
                      </a:r>
                      <a:r>
                        <a:rPr lang="es-ES_tradnl" sz="4000" dirty="0" err="1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ɣ</a:t>
                      </a:r>
                      <a:r>
                        <a:rPr lang="es-ES_tradnl" sz="4000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" name="Straight Arrow Connector 4"/>
          <p:cNvCxnSpPr/>
          <p:nvPr/>
        </p:nvCxnSpPr>
        <p:spPr>
          <a:xfrm flipV="1">
            <a:off x="1581524" y="14859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581524" y="20955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41910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1910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81800" y="1562100"/>
            <a:ext cx="457200" cy="5334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81800" y="2171700"/>
            <a:ext cx="457200" cy="685800"/>
          </a:xfrm>
          <a:prstGeom prst="straightConnector1">
            <a:avLst/>
          </a:prstGeom>
          <a:ln w="28575" cmpd="sng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371600" y="876300"/>
            <a:ext cx="7010400" cy="1143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24000" y="2324100"/>
            <a:ext cx="7010400" cy="11430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52800" y="-38100"/>
            <a:ext cx="2895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/>
              <a:t>¡DURO!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33800" y="3543300"/>
            <a:ext cx="28956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/>
              <a:t>¡SUAVE!</a:t>
            </a:r>
          </a:p>
        </p:txBody>
      </p:sp>
    </p:spTree>
    <p:extLst>
      <p:ext uri="{BB962C8B-B14F-4D97-AF65-F5344CB8AC3E}">
        <p14:creationId xmlns:p14="http://schemas.microsoft.com/office/powerpoint/2010/main" val="29606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/>
      <p:bldP spid="15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446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27"/>
          <p:cNvSpPr>
            <a:spLocks noChangeArrowheads="1"/>
          </p:cNvSpPr>
          <p:nvPr/>
        </p:nvSpPr>
        <p:spPr bwMode="auto">
          <a:xfrm>
            <a:off x="1866219" y="1485900"/>
            <a:ext cx="5379172" cy="2277547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4200" dirty="0">
                <a:solidFill>
                  <a:srgbClr val="FFFF00"/>
                </a:solidFill>
                <a:cs typeface="+mn-cs"/>
              </a:rPr>
              <a:t>REGLA</a:t>
            </a:r>
          </a:p>
        </p:txBody>
      </p:sp>
    </p:spTree>
    <p:extLst>
      <p:ext uri="{BB962C8B-B14F-4D97-AF65-F5344CB8AC3E}">
        <p14:creationId xmlns:p14="http://schemas.microsoft.com/office/powerpoint/2010/main" val="15523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432426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7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7700" u="sng" dirty="0">
                <a:solidFill>
                  <a:srgbClr val="FF0000"/>
                </a:solidFill>
                <a:latin typeface="Arial Black"/>
                <a:cs typeface="Arial Black"/>
              </a:rPr>
              <a:t> 1</a:t>
            </a:r>
            <a:r>
              <a:rPr lang="en-US" sz="77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6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6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(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siempre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)</a:t>
            </a:r>
          </a:p>
        </p:txBody>
      </p:sp>
      <p:sp>
        <p:nvSpPr>
          <p:cNvPr id="3" name="TextBox 1"/>
          <p:cNvSpPr txBox="1">
            <a:spLocks noChangeArrowheads="1"/>
          </p:cNvSpPr>
          <p:nvPr/>
        </p:nvSpPr>
        <p:spPr bwMode="auto">
          <a:xfrm>
            <a:off x="0" y="4432637"/>
            <a:ext cx="9144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algn="ctr"/>
            <a:r>
              <a:rPr lang="en-US" sz="6000" b="1" dirty="0"/>
              <a:t>“b, d, g”</a:t>
            </a:r>
          </a:p>
        </p:txBody>
      </p:sp>
      <p:sp>
        <p:nvSpPr>
          <p:cNvPr id="4" name="Rectángulo redondeado 3"/>
          <p:cNvSpPr/>
          <p:nvPr/>
        </p:nvSpPr>
        <p:spPr>
          <a:xfrm>
            <a:off x="152400" y="3164834"/>
            <a:ext cx="2286000" cy="11430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000" dirty="0">
                <a:solidFill>
                  <a:schemeClr val="bg1"/>
                </a:solidFill>
              </a:rPr>
              <a:t>casi</a:t>
            </a:r>
          </a:p>
        </p:txBody>
      </p:sp>
    </p:spTree>
    <p:extLst>
      <p:ext uri="{BB962C8B-B14F-4D97-AF65-F5344CB8AC3E}">
        <p14:creationId xmlns:p14="http://schemas.microsoft.com/office/powerpoint/2010/main" val="16046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66750" y="2354401"/>
            <a:ext cx="337185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</a:rPr>
              <a:t>l</a:t>
            </a:r>
            <a:r>
              <a:rPr lang="pt-PT" sz="4000" dirty="0">
                <a:latin typeface="Palatino" charset="0"/>
                <a:cs typeface="+mn-cs"/>
              </a:rPr>
              <a:t>o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pt-PT" sz="4000" dirty="0">
                <a:latin typeface="Palatino" charset="0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</a:t>
            </a:r>
            <a:endParaRPr lang="es-CR" sz="4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 err="1">
                <a:latin typeface="Palatino" charset="0"/>
                <a:cs typeface="+mn-cs"/>
              </a:rPr>
              <a:t>pi</a:t>
            </a:r>
            <a:r>
              <a:rPr lang="pt-PT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pt-PT" sz="4000" dirty="0" err="1">
                <a:latin typeface="Palatino" charset="0"/>
                <a:cs typeface="+mn-cs"/>
              </a:rPr>
              <a:t>o</a:t>
            </a:r>
            <a:r>
              <a:rPr lang="pt-PT" sz="4000" dirty="0">
                <a:latin typeface="Palatino" charset="0"/>
                <a:cs typeface="+mn-cs"/>
              </a:rPr>
              <a:t> 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la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4000" dirty="0" err="1">
                <a:latin typeface="Palatino" charset="0"/>
                <a:cs typeface="+mn-cs"/>
              </a:rPr>
              <a:t>rón</a:t>
            </a:r>
            <a:r>
              <a:rPr lang="es-ES" sz="4000" dirty="0">
                <a:latin typeface="Palatino" charset="0"/>
                <a:cs typeface="+mn-cs"/>
              </a:rPr>
              <a:t>	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pt-PT" sz="4000" dirty="0">
                <a:latin typeface="Palatino" charset="0"/>
                <a:cs typeface="+mn-cs"/>
              </a:rPr>
              <a:t>di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pt-PT" sz="4000" dirty="0">
                <a:latin typeface="Palatino" charset="0"/>
                <a:cs typeface="+mn-cs"/>
              </a:rPr>
              <a:t>o </a:t>
            </a:r>
            <a:endParaRPr lang="pt-PT" sz="6000" dirty="0">
              <a:latin typeface="Palatino" charset="0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 err="1">
                <a:latin typeface="Palatino" charset="0"/>
                <a:cs typeface="+mn-cs"/>
              </a:rPr>
              <a:t>pa</a:t>
            </a:r>
            <a:r>
              <a:rPr lang="pt-PT" sz="4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4000" dirty="0">
                <a:latin typeface="Palatino" charset="0"/>
                <a:cs typeface="+mn-cs"/>
              </a:rPr>
              <a:t>o</a:t>
            </a:r>
            <a:endParaRPr lang="en-US" sz="4000" dirty="0">
              <a:latin typeface="Palatino" charset="0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642289" y="30861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4413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308872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u="sng" dirty="0" err="1">
                <a:solidFill>
                  <a:srgbClr val="FF0000"/>
                </a:solidFill>
                <a:latin typeface="Arial Black"/>
                <a:cs typeface="Arial Black"/>
              </a:rPr>
              <a:t>Regla</a:t>
            </a:r>
            <a:r>
              <a:rPr lang="en-US" sz="8800" u="sng" dirty="0">
                <a:solidFill>
                  <a:srgbClr val="FF0000"/>
                </a:solidFill>
                <a:latin typeface="Arial Black"/>
                <a:cs typeface="Arial Black"/>
              </a:rPr>
              <a:t> 2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Arial Black"/>
              </a:rPr>
              <a:t>:</a:t>
            </a:r>
          </a:p>
          <a:p>
            <a:pPr algn="ctr"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Arial Black"/>
              </a:rPr>
              <a:t>Articulación</a:t>
            </a:r>
            <a:endParaRPr lang="en-US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“suave”</a:t>
            </a:r>
            <a:endParaRPr lang="en-US" altLang="ja-JP" sz="6000" dirty="0">
              <a:solidFill>
                <a:srgbClr val="FF0000"/>
              </a:solidFill>
              <a:latin typeface="Arial Black"/>
              <a:cs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también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para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"v"</a:t>
            </a:r>
            <a:endParaRPr lang="en-US" sz="88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6849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800600" y="2476500"/>
            <a:ext cx="3892111" cy="132343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[</a:t>
            </a:r>
            <a:r>
              <a:rPr lang="en-US" sz="8000" b="1">
                <a:solidFill>
                  <a:srgbClr val="FFFF00"/>
                </a:solidFill>
                <a:latin typeface="SILDoulos IPA93" charset="0"/>
                <a:cs typeface="+mn-cs"/>
              </a:rPr>
              <a:t>suave</a:t>
            </a:r>
            <a:r>
              <a:rPr lang="en-US" sz="8000">
                <a:solidFill>
                  <a:srgbClr val="FFFF00"/>
                </a:solidFill>
                <a:latin typeface="Arial Black"/>
                <a:cs typeface="+mn-cs"/>
              </a:rPr>
              <a:t>]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98307" y="2324100"/>
            <a:ext cx="212109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pa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o  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sa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io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sua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e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cue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v</a:t>
            </a:r>
            <a:r>
              <a:rPr lang="es-ES" sz="4000" dirty="0">
                <a:latin typeface="Palatino" charset="0"/>
                <a:cs typeface="+mn-cs"/>
              </a:rPr>
              <a:t>a</a:t>
            </a:r>
            <a:endParaRPr lang="es-CR" sz="4000" dirty="0">
              <a:latin typeface="Palatino" charset="0"/>
              <a:cs typeface="+mn-cs"/>
            </a:endParaRPr>
          </a:p>
          <a:p>
            <a:pPr marL="571500" indent="-571500">
              <a:buFont typeface="Arial"/>
              <a:buChar char="•"/>
              <a:defRPr/>
            </a:pPr>
            <a:r>
              <a:rPr lang="es-ES" sz="4000" dirty="0">
                <a:latin typeface="Palatino" charset="0"/>
                <a:cs typeface="+mn-cs"/>
              </a:rPr>
              <a:t>la</a:t>
            </a:r>
            <a:r>
              <a:rPr lang="es-ES" sz="4000" b="1" u="sng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4000" dirty="0">
                <a:latin typeface="Palatino" charset="0"/>
                <a:cs typeface="+mn-cs"/>
              </a:rPr>
              <a:t>ios</a:t>
            </a:r>
            <a:endParaRPr lang="en-US" sz="4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6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77570" y="2354401"/>
            <a:ext cx="657103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es mi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o	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no tiene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g</a:t>
            </a:r>
            <a:r>
              <a:rPr lang="es-ES" sz="5000" dirty="0">
                <a:latin typeface="Palatino" charset="0"/>
                <a:cs typeface="+mn-cs"/>
              </a:rPr>
              <a:t>anas	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la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uste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endParaRPr lang="es-CR" sz="5000" dirty="0">
              <a:latin typeface="Palatino" charset="0"/>
              <a:cs typeface="+mn-cs"/>
            </a:endParaRPr>
          </a:p>
          <a:p>
            <a:pPr marL="685800" indent="-685800">
              <a:buFont typeface="Arial"/>
              <a:buChar char="•"/>
              <a:defRPr/>
            </a:pPr>
            <a:r>
              <a:rPr lang="es-ES" sz="5000" dirty="0">
                <a:latin typeface="Palatino" charset="0"/>
                <a:cs typeface="+mn-cs"/>
              </a:rPr>
              <a:t>¿quién ha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s-ES" sz="5000" dirty="0">
                <a:latin typeface="Palatino" charset="0"/>
                <a:cs typeface="+mn-cs"/>
              </a:rPr>
              <a:t>ló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s-ES" sz="5000" dirty="0">
                <a:latin typeface="Palatino" charset="0"/>
                <a:cs typeface="+mn-cs"/>
              </a:rPr>
              <a:t>e mí? </a:t>
            </a:r>
            <a:endParaRPr lang="en-US" sz="5000" dirty="0">
              <a:latin typeface="Palatino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59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6600"/>
                </a:solidFill>
              </a:rPr>
              <a:t>¡Hoy </a:t>
            </a:r>
            <a:r>
              <a:rPr lang="en-US" sz="3500" dirty="0" err="1">
                <a:solidFill>
                  <a:srgbClr val="FF6600"/>
                </a:solidFill>
              </a:rPr>
              <a:t>es</a:t>
            </a:r>
            <a:r>
              <a:rPr lang="en-US" sz="3500" dirty="0">
                <a:solidFill>
                  <a:srgbClr val="FF6600"/>
                </a:solidFill>
              </a:rPr>
              <a:t> la </a:t>
            </a:r>
            <a:r>
              <a:rPr lang="en-US" sz="3500" dirty="0" err="1">
                <a:solidFill>
                  <a:srgbClr val="FF6600"/>
                </a:solidFill>
              </a:rPr>
              <a:t>última</a:t>
            </a:r>
            <a:r>
              <a:rPr lang="en-US" sz="3500" dirty="0">
                <a:solidFill>
                  <a:srgbClr val="FF6600"/>
                </a:solidFill>
              </a:rPr>
              <a:t> </a:t>
            </a:r>
            <a:r>
              <a:rPr lang="en-US" sz="3500" dirty="0" err="1">
                <a:solidFill>
                  <a:srgbClr val="FF6600"/>
                </a:solidFill>
              </a:rPr>
              <a:t>clínica</a:t>
            </a:r>
            <a:r>
              <a:rPr lang="en-US" sz="3500" dirty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6" name="Picture 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867D83-CCAC-7B4E-945C-D86745EAAA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2054352"/>
            <a:ext cx="2743200" cy="192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8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95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4</a:t>
            </a:r>
          </a:p>
        </p:txBody>
      </p:sp>
    </p:spTree>
    <p:extLst>
      <p:ext uri="{BB962C8B-B14F-4D97-AF65-F5344CB8AC3E}">
        <p14:creationId xmlns:p14="http://schemas.microsoft.com/office/powerpoint/2010/main" val="27915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75154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2196" y="747853"/>
            <a:ext cx="137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ɾ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34100" y="669896"/>
            <a:ext cx="1600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 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278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774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onaldo,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7236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40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798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1568204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5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¡</a:t>
            </a:r>
            <a:r>
              <a:rPr lang="en-US" sz="3600" b="1" dirty="0" err="1"/>
              <a:t>Importa</a:t>
            </a:r>
            <a:r>
              <a:rPr lang="en-US" sz="3600" b="1" dirty="0"/>
              <a:t> 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"r”!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r>
              <a:rPr lang="en-US" sz="3500" b="1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opcional</a:t>
            </a:r>
            <a:r>
              <a:rPr lang="en-US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416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9066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3" name="Picture 2" descr="schwa_happ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28" y="3695700"/>
            <a:ext cx="2686972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/>
              <a:t>(y/o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351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al principio de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610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63026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11208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50019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323850"/>
            <a:ext cx="25908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32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2971800" y="2247900"/>
            <a:ext cx="2914650" cy="1219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3304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es-ES_tradnl" sz="6600" dirty="0">
              <a:solidFill>
                <a:srgbClr val="FFFF00"/>
              </a:solidFill>
            </a:endParaRP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208224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84356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[s]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[z]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39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762000" y="4381500"/>
            <a:ext cx="258275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mú</a:t>
            </a:r>
            <a:r>
              <a:rPr lang="en-US" sz="6600" b="1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ica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598785" y="4457700"/>
            <a:ext cx="32404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Co</a:t>
            </a:r>
            <a:r>
              <a:rPr lang="en-US" sz="6600" b="1" dirty="0">
                <a:solidFill>
                  <a:srgbClr val="FF0000"/>
                </a:solidFill>
              </a:rPr>
              <a:t>z</a:t>
            </a:r>
            <a:r>
              <a:rPr lang="en-US" sz="6600" dirty="0"/>
              <a:t>umel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8" name="Frame 7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9" name="&quot;No&quot; Symbol 8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10" name="Picture 9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2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02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29939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/>
              <a:t>ca</a:t>
            </a:r>
            <a:r>
              <a:rPr lang="en-US" sz="6600" dirty="0">
                <a:solidFill>
                  <a:srgbClr val="FF0000"/>
                </a:solidFill>
              </a:rPr>
              <a:t>s</a:t>
            </a:r>
            <a:r>
              <a:rPr lang="en-US" sz="6600" dirty="0"/>
              <a:t>ual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8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206423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ra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ón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486400" y="4457700"/>
            <a:ext cx="3473915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ra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onable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1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1939904" y="4511070"/>
            <a:ext cx="537839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4500" dirty="0"/>
              <a:t>¿</a:t>
            </a:r>
            <a:r>
              <a:rPr lang="en-US" sz="4500" dirty="0" err="1"/>
              <a:t>Quiere</a:t>
            </a:r>
            <a:r>
              <a:rPr lang="en-US" sz="4500" dirty="0" err="1">
                <a:solidFill>
                  <a:srgbClr val="FF0000"/>
                </a:solidFill>
              </a:rPr>
              <a:t>s</a:t>
            </a:r>
            <a:r>
              <a:rPr lang="en-US" sz="4500" dirty="0"/>
              <a:t> </a:t>
            </a:r>
            <a:r>
              <a:rPr lang="en-US" sz="4500" dirty="0" err="1"/>
              <a:t>té</a:t>
            </a:r>
            <a:r>
              <a:rPr lang="en-US" sz="4500" dirty="0"/>
              <a:t>? ¡H</a:t>
            </a:r>
            <a:r>
              <a:rPr lang="es-ES" sz="4500" dirty="0"/>
              <a:t>á</a:t>
            </a:r>
            <a:r>
              <a:rPr lang="en-US" sz="4500" dirty="0" err="1">
                <a:solidFill>
                  <a:srgbClr val="FF0000"/>
                </a:solidFill>
              </a:rPr>
              <a:t>z</a:t>
            </a:r>
            <a:r>
              <a:rPr lang="en-US" sz="4500" dirty="0" err="1"/>
              <a:t>telo</a:t>
            </a:r>
            <a:r>
              <a:rPr lang="en-US" sz="4500" dirty="0"/>
              <a:t>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47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“z”</a:t>
            </a: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3810000" y="2019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4" descr="images-1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84" b="13654"/>
          <a:stretch/>
        </p:blipFill>
        <p:spPr bwMode="auto">
          <a:xfrm>
            <a:off x="76200" y="1638300"/>
            <a:ext cx="2362200" cy="2389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00" y="1578093"/>
            <a:ext cx="34798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06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89741" y="2354401"/>
            <a:ext cx="2663059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mú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pre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idente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Co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umel</a:t>
            </a: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¡h</a:t>
            </a:r>
            <a:r>
              <a:rPr lang="es-ES" sz="4000" b="1" dirty="0">
                <a:solidFill>
                  <a:srgbClr val="0000FF"/>
                </a:solidFill>
                <a:latin typeface="Palatino" charset="0"/>
                <a:cs typeface="+mn-cs"/>
              </a:rPr>
              <a:t>á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telo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!</a:t>
            </a: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idora</a:t>
            </a:r>
            <a:endParaRPr lang="en-US" sz="4000" dirty="0">
              <a:latin typeface="Palatino" charset="0"/>
              <a:cs typeface="+mn-cs"/>
            </a:endParaRPr>
          </a:p>
        </p:txBody>
      </p:sp>
      <p:pic>
        <p:nvPicPr>
          <p:cNvPr id="5" name="Picture 4" descr="rattlesnake_striking.img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"/>
          <a:stretch/>
        </p:blipFill>
        <p:spPr>
          <a:xfrm>
            <a:off x="4724400" y="2485437"/>
            <a:ext cx="3996838" cy="288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41562" y="2975908"/>
            <a:ext cx="289223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icólogo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belle</a:t>
            </a:r>
            <a:r>
              <a:rPr lang="en-US" sz="4000" b="1" dirty="0" err="1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endParaRPr lang="en-US" sz="4000" b="1" dirty="0">
              <a:solidFill>
                <a:srgbClr val="0000FF"/>
              </a:solidFill>
              <a:latin typeface="Palatino" charset="0"/>
              <a:cs typeface="+mn-cs"/>
            </a:endParaRPr>
          </a:p>
          <a:p>
            <a:pPr>
              <a:defRPr/>
            </a:pP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la </a:t>
            </a:r>
            <a:r>
              <a:rPr lang="en-US" sz="4000" b="1" dirty="0">
                <a:solidFill>
                  <a:srgbClr val="FF0000"/>
                </a:solidFill>
                <a:latin typeface="Palatino" charset="0"/>
                <a:cs typeface="+mn-cs"/>
              </a:rPr>
              <a:t>z</a:t>
            </a:r>
            <a:r>
              <a:rPr lang="en-US" sz="4000" b="1" dirty="0">
                <a:solidFill>
                  <a:srgbClr val="0000FF"/>
                </a:solidFill>
                <a:latin typeface="Palatino" charset="0"/>
                <a:cs typeface="+mn-cs"/>
              </a:rPr>
              <a:t>eta</a:t>
            </a:r>
          </a:p>
        </p:txBody>
      </p:sp>
      <p:pic>
        <p:nvPicPr>
          <p:cNvPr id="6" name="Picture 5" descr="rattlesnake_thum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628900"/>
            <a:ext cx="2746022" cy="274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8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u="sng" dirty="0" err="1">
                <a:solidFill>
                  <a:srgbClr val="FF0000"/>
                </a:solidFill>
                <a:latin typeface="Palatino" charset="0"/>
                <a:cs typeface="+mn-cs"/>
              </a:rPr>
              <a:t>sssss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e la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sc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uela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mu</a:t>
            </a:r>
            <a:r>
              <a:rPr lang="en-US" sz="5000" b="1" u="sng" dirty="0" err="1">
                <a:solidFill>
                  <a:srgbClr val="FF0000"/>
                </a:solidFill>
                <a:latin typeface="Palatino" charset="0"/>
                <a:cs typeface="+mn-cs"/>
              </a:rPr>
              <a:t>sssss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ología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</a:p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am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b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ul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182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562100"/>
            <a:ext cx="8305800" cy="22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/>
              <a:t>Hay que evitar la </a:t>
            </a:r>
            <a:r>
              <a:rPr lang="es-ES_tradnl" sz="3000" dirty="0" err="1"/>
              <a:t>schwa</a:t>
            </a:r>
            <a:r>
              <a:rPr lang="es-ES_tradnl" sz="3000" dirty="0"/>
              <a:t> /</a:t>
            </a:r>
            <a:r>
              <a:rPr lang="en-US" sz="3000" dirty="0" err="1"/>
              <a:t>ə</a:t>
            </a:r>
            <a:r>
              <a:rPr lang="en-US" sz="3000" dirty="0"/>
              <a:t>/</a:t>
            </a:r>
            <a:endParaRPr lang="es-ES_tradnl" sz="30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3000" dirty="0">
                <a:solidFill>
                  <a:srgbClr val="FF0000"/>
                </a:solidFill>
              </a:rPr>
              <a:t>“s” es suave (como la serpiente)</a:t>
            </a:r>
          </a:p>
        </p:txBody>
      </p:sp>
    </p:spTree>
    <p:extLst>
      <p:ext uri="{BB962C8B-B14F-4D97-AF65-F5344CB8AC3E}">
        <p14:creationId xmlns:p14="http://schemas.microsoft.com/office/powerpoint/2010/main" val="383702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6562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6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3" name="Picture 2" descr="chains_transparent_png_by_AbsurdWordPreferr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0"/>
            <a:ext cx="571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867711" y="1943100"/>
            <a:ext cx="3533089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El 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otro</a:t>
            </a:r>
            <a:endParaRPr lang="en-US" sz="7200" dirty="0">
              <a:solidFill>
                <a:srgbClr val="EF1F1D"/>
              </a:solidFill>
              <a:latin typeface="SILDoulos IPA93" charset="0"/>
            </a:endParaRPr>
          </a:p>
        </p:txBody>
      </p:sp>
      <p:pic>
        <p:nvPicPr>
          <p:cNvPr id="6" name="Picture 5" descr="500px-Cadenas-ouvert-ver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7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628900" y="19431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o-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tro</a:t>
            </a:r>
            <a:endParaRPr lang="en-US" sz="72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>
            <a:off x="3505200" y="30861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" name="Picture 5" descr="500px-Cadenas-ouvert-ver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7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8966" cy="571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876800" y="987504"/>
            <a:ext cx="35020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00FF"/>
                </a:solidFill>
              </a:rPr>
              <a:t>un </a:t>
            </a:r>
            <a:r>
              <a:rPr lang="en-US" sz="6600" dirty="0">
                <a:solidFill>
                  <a:srgbClr val="FF0000"/>
                </a:solidFill>
              </a:rPr>
              <a:t>a</a:t>
            </a:r>
            <a:r>
              <a:rPr lang="en-US" sz="6600" dirty="0"/>
              <a:t>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00FF"/>
                </a:solidFill>
              </a:rPr>
              <a:t>u</a:t>
            </a:r>
            <a:r>
              <a:rPr lang="en-US" sz="6600" b="1" dirty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na</a:t>
            </a:r>
            <a:r>
              <a:rPr lang="en-US" sz="6600" dirty="0"/>
              <a:t>-</a:t>
            </a:r>
            <a:r>
              <a:rPr lang="en-US" sz="6600" dirty="0" err="1"/>
              <a:t>migo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163869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876800" y="987504"/>
            <a:ext cx="32185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0000FF"/>
                </a:solidFill>
              </a:rPr>
              <a:t>el </a:t>
            </a:r>
            <a:r>
              <a:rPr lang="en-US" sz="6600" dirty="0">
                <a:solidFill>
                  <a:srgbClr val="FF0000"/>
                </a:solidFill>
              </a:rPr>
              <a:t>a</a:t>
            </a:r>
            <a:r>
              <a:rPr lang="en-US" sz="6600" dirty="0"/>
              <a:t>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00FF"/>
                </a:solidFill>
              </a:rPr>
              <a:t>E</a:t>
            </a:r>
            <a:r>
              <a:rPr lang="en-US" sz="6600" b="1" dirty="0"/>
              <a:t>-</a:t>
            </a:r>
            <a:r>
              <a:rPr lang="en-US" sz="6600" b="1" dirty="0">
                <a:solidFill>
                  <a:srgbClr val="FF0000"/>
                </a:solidFill>
              </a:rPr>
              <a:t>la</a:t>
            </a:r>
            <a:r>
              <a:rPr lang="en-US" sz="6600" dirty="0"/>
              <a:t>-</a:t>
            </a:r>
            <a:r>
              <a:rPr lang="en-US" sz="6600" dirty="0" err="1"/>
              <a:t>migo</a:t>
            </a:r>
            <a:endParaRPr lang="en-US" sz="6600" dirty="0"/>
          </a:p>
        </p:txBody>
      </p:sp>
      <p:pic>
        <p:nvPicPr>
          <p:cNvPr id="5" name="Picture 4" descr="shutterstock_41102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91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6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8966" cy="571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1000" y="987504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0000FF"/>
                </a:solidFill>
              </a:rPr>
              <a:t>tus</a:t>
            </a:r>
            <a:r>
              <a:rPr lang="en-US" sz="6600" dirty="0">
                <a:solidFill>
                  <a:srgbClr val="0000FF"/>
                </a:solidFill>
              </a:rPr>
              <a:t> </a:t>
            </a:r>
            <a:r>
              <a:rPr lang="en-US" sz="6600" dirty="0">
                <a:solidFill>
                  <a:srgbClr val="FF0000"/>
                </a:solidFill>
              </a:rPr>
              <a:t>a</a:t>
            </a:r>
            <a:r>
              <a:rPr lang="en-US" sz="6600" dirty="0"/>
              <a:t>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rgbClr val="0000FF"/>
                </a:solidFill>
              </a:rPr>
              <a:t>tu</a:t>
            </a:r>
            <a:r>
              <a:rPr lang="en-US" sz="6600" b="1" dirty="0" err="1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sa</a:t>
            </a:r>
            <a:r>
              <a:rPr lang="en-US" sz="6600" dirty="0" err="1"/>
              <a:t>-migos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98913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1000" y="987504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0000FF"/>
                </a:solidFill>
              </a:rPr>
              <a:t>sus</a:t>
            </a:r>
            <a:r>
              <a:rPr lang="en-US" sz="6600" dirty="0">
                <a:solidFill>
                  <a:srgbClr val="0000FF"/>
                </a:solidFill>
              </a:rPr>
              <a:t> </a:t>
            </a:r>
            <a:r>
              <a:rPr lang="en-US" sz="6600" dirty="0">
                <a:solidFill>
                  <a:srgbClr val="FF0000"/>
                </a:solidFill>
              </a:rPr>
              <a:t>a</a:t>
            </a:r>
            <a:r>
              <a:rPr lang="en-US" sz="6600" dirty="0"/>
              <a:t>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rgbClr val="0000FF"/>
                </a:solidFill>
              </a:rPr>
              <a:t>su</a:t>
            </a:r>
            <a:r>
              <a:rPr lang="en-US" sz="6600" b="1" dirty="0" err="1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sa</a:t>
            </a:r>
            <a:r>
              <a:rPr lang="en-US" sz="6600" dirty="0" err="1"/>
              <a:t>-migos</a:t>
            </a:r>
            <a:endParaRPr lang="en-US" sz="6600" dirty="0"/>
          </a:p>
        </p:txBody>
      </p:sp>
      <p:pic>
        <p:nvPicPr>
          <p:cNvPr id="5" name="Picture 4" descr="shutterstock_411026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191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30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168966" cy="5715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191000" y="987504"/>
            <a:ext cx="4953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0000FF"/>
                </a:solidFill>
              </a:rPr>
              <a:t>los </a:t>
            </a:r>
            <a:r>
              <a:rPr lang="en-US" sz="6600" dirty="0">
                <a:solidFill>
                  <a:srgbClr val="FF0000"/>
                </a:solidFill>
              </a:rPr>
              <a:t>a</a:t>
            </a:r>
            <a:r>
              <a:rPr lang="en-US" sz="6600" dirty="0"/>
              <a:t>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1462" y="2705100"/>
            <a:ext cx="4972538" cy="110799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rgbClr val="0000FF"/>
                </a:solidFill>
              </a:rPr>
              <a:t>lo</a:t>
            </a:r>
            <a:r>
              <a:rPr lang="en-US" sz="6600" b="1" dirty="0"/>
              <a:t>-</a:t>
            </a:r>
            <a:r>
              <a:rPr lang="en-US" sz="6600" b="1" dirty="0" err="1">
                <a:solidFill>
                  <a:srgbClr val="FF0000"/>
                </a:solidFill>
              </a:rPr>
              <a:t>sa</a:t>
            </a:r>
            <a:r>
              <a:rPr lang="en-US" sz="6600" dirty="0"/>
              <a:t>-</a:t>
            </a:r>
            <a:r>
              <a:rPr lang="en-US" sz="6600" dirty="0" err="1"/>
              <a:t>migos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40316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 dirty="0" err="1">
                <a:solidFill>
                  <a:schemeClr val="bg1"/>
                </a:solidFill>
                <a:latin typeface="Arial Black" charset="0"/>
              </a:rPr>
              <a:t>Encadenamiento</a:t>
            </a:r>
            <a:endParaRPr lang="en-US" sz="7200" dirty="0">
              <a:solidFill>
                <a:schemeClr val="bg1"/>
              </a:solidFill>
              <a:latin typeface="Arial Black" charset="0"/>
            </a:endParaRPr>
          </a:p>
          <a:p>
            <a:pPr algn="ctr">
              <a:spcBef>
                <a:spcPct val="50000"/>
              </a:spcBef>
            </a:pPr>
            <a:endParaRPr lang="en-US" sz="4800" dirty="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2323952"/>
            <a:ext cx="4038600" cy="3432499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868737" y="4487862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 dirty="0" err="1"/>
              <a:t>cadena</a:t>
            </a:r>
            <a:endParaRPr lang="en-US" sz="3200" dirty="0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943020" y="1181100"/>
            <a:ext cx="51435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FFFF00"/>
                </a:solidFill>
                <a:latin typeface="Arial Black" charset="0"/>
              </a:rPr>
              <a:t>EXPLICADO</a:t>
            </a:r>
          </a:p>
        </p:txBody>
      </p:sp>
    </p:spTree>
    <p:extLst>
      <p:ext uri="{BB962C8B-B14F-4D97-AF65-F5344CB8AC3E}">
        <p14:creationId xmlns:p14="http://schemas.microsoft.com/office/powerpoint/2010/main" val="294625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859" y="546100"/>
            <a:ext cx="8128000" cy="4572000"/>
          </a:xfrm>
          <a:prstGeom prst="rect">
            <a:avLst/>
          </a:prstGeom>
        </p:spPr>
      </p:pic>
      <p:pic>
        <p:nvPicPr>
          <p:cNvPr id="2" name="perry_gloti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874000" y="4305300"/>
            <a:ext cx="812800" cy="812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33800" y="1133677"/>
            <a:ext cx="1752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 err="1">
                <a:solidFill>
                  <a:schemeClr val="bg1"/>
                </a:solidFill>
              </a:rPr>
              <a:t>ʔ</a:t>
            </a:r>
            <a:endParaRPr lang="en-US" sz="20000" dirty="0">
              <a:solidFill>
                <a:schemeClr val="bg1"/>
              </a:solidFill>
            </a:endParaRPr>
          </a:p>
        </p:txBody>
      </p:sp>
      <p:sp>
        <p:nvSpPr>
          <p:cNvPr id="5" name="&quot;No&quot; Symbol 4"/>
          <p:cNvSpPr/>
          <p:nvPr/>
        </p:nvSpPr>
        <p:spPr bwMode="auto">
          <a:xfrm>
            <a:off x="2971800" y="1159585"/>
            <a:ext cx="2819400" cy="2540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04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8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Arial Black"/>
              </a:rPr>
              <a:t>L</a:t>
            </a:r>
            <a:r>
              <a:rPr lang="en-US" sz="4400" dirty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5517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0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 dirty="0">
                <a:latin typeface="Arial Black"/>
              </a:rPr>
              <a:t>—mi—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0065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832437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 dirty="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</a:t>
            </a:r>
            <a:r>
              <a:rPr lang="en-US" sz="4800" dirty="0" err="1">
                <a:solidFill>
                  <a:srgbClr val="FF0000"/>
                </a:solidFill>
                <a:latin typeface="Arial Black"/>
              </a:rPr>
              <a:t>ne</a:t>
            </a:r>
            <a:r>
              <a:rPr lang="en-US" sz="4800" dirty="0" err="1">
                <a:latin typeface="Arial Black"/>
              </a:rPr>
              <a:t>s</a:t>
            </a:r>
            <a:r>
              <a:rPr lang="en-US" sz="4400" dirty="0">
                <a:latin typeface="Arial Black"/>
              </a:rPr>
              <a:t>—</a:t>
            </a:r>
            <a:r>
              <a:rPr lang="en-US" sz="4400" dirty="0" err="1">
                <a:latin typeface="Arial Black"/>
              </a:rPr>
              <a:t>te</a:t>
            </a:r>
            <a:r>
              <a:rPr lang="en-US" sz="4400" dirty="0">
                <a:latin typeface="Arial Black"/>
              </a:rPr>
              <a:t>…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27292" y="35944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37005" y="35944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403605" y="35861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808292" y="3594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798892" y="35182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4256092" y="35182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761524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600200" y="1028700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n </a:t>
            </a:r>
            <a:r>
              <a:rPr lang="en-US" sz="4800" dirty="0" err="1">
                <a:solidFill>
                  <a:srgbClr val="FF0000"/>
                </a:solidFill>
                <a:latin typeface="Arial Black"/>
              </a:rPr>
              <a:t>e</a:t>
            </a:r>
            <a:r>
              <a:rPr lang="en-US" sz="4800" dirty="0" err="1">
                <a:latin typeface="Arial Black"/>
              </a:rPr>
              <a:t>s</a:t>
            </a:r>
            <a:r>
              <a:rPr lang="en-US" sz="4400" dirty="0" err="1">
                <a:latin typeface="Arial Black"/>
              </a:rPr>
              <a:t>te</a:t>
            </a:r>
            <a:r>
              <a:rPr lang="en-US" sz="4400" dirty="0">
                <a:latin typeface="Arial Black"/>
              </a:rPr>
              <a:t>…</a:t>
            </a:r>
          </a:p>
        </p:txBody>
      </p:sp>
      <p:sp>
        <p:nvSpPr>
          <p:cNvPr id="12" name="AutoShape 12"/>
          <p:cNvSpPr>
            <a:spLocks noChangeArrowheads="1"/>
          </p:cNvSpPr>
          <p:nvPr/>
        </p:nvSpPr>
        <p:spPr bwMode="auto">
          <a:xfrm>
            <a:off x="2743200" y="17907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1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 advAuto="0"/>
      <p:bldP spid="4" grpId="0" build="p" autoUpdateAnimBg="0" advAuto="0"/>
      <p:bldP spid="5" grpId="0" build="p" autoUpdateAnimBg="0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219200" y="2857500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3352800" y="37290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786313" y="3729037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252913" y="3729037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3733800" y="36528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4648200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5105400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1352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219200" y="11049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11" name="AutoShape 12"/>
          <p:cNvSpPr>
            <a:spLocks noChangeArrowheads="1"/>
          </p:cNvSpPr>
          <p:nvPr/>
        </p:nvSpPr>
        <p:spPr bwMode="auto">
          <a:xfrm>
            <a:off x="3886200" y="18669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9"/>
          <p:cNvSpPr>
            <a:spLocks noChangeArrowheads="1"/>
          </p:cNvSpPr>
          <p:nvPr/>
        </p:nvSpPr>
        <p:spPr bwMode="auto">
          <a:xfrm>
            <a:off x="0" y="4883027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36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  <p:bldP spid="3" grpId="0" build="p" autoUpdateAnimBg="0" advAuto="0"/>
      <p:bldP spid="4" grpId="0" build="p" autoUpdateAnimBg="0" advAuto="0"/>
      <p:bldP spid="5" grpId="0" build="p" autoUpdateAnimBg="0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43000" y="10287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52600" y="19431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1828800" y="32385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1028700"/>
            <a:ext cx="6391493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742950" lvl="2" indent="-514350">
              <a:buAutoNum type="arabicPeriod"/>
            </a:pPr>
            <a:r>
              <a:rPr lang="es-ES_tradnl" sz="3200" b="1" dirty="0">
                <a:latin typeface="Palatino" charset="0"/>
              </a:rPr>
              <a:t>E 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 dirty="0">
                <a:latin typeface="Palatino" charset="0"/>
              </a:rPr>
              <a:t>na lástima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742950" lvl="2" indent="-514350">
              <a:buAutoNum type="arabicPeriod" startAt="2"/>
            </a:pPr>
            <a:r>
              <a:rPr lang="es-ES_tradnl" sz="3200" b="1" dirty="0">
                <a:latin typeface="Palatino" charset="0"/>
              </a:rPr>
              <a:t>¿Piensa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 dirty="0">
                <a:latin typeface="Palatino" charset="0"/>
              </a:rPr>
              <a:t>sí?</a:t>
            </a:r>
          </a:p>
          <a:p>
            <a:pPr marL="742950" lvl="2" indent="-514350">
              <a:buAutoNum type="arabicPeriod" startAt="2"/>
            </a:pPr>
            <a:endParaRPr lang="es-ES_tradnl" sz="3200" b="1" dirty="0">
              <a:latin typeface="Palatino" charset="0"/>
            </a:endParaRPr>
          </a:p>
          <a:p>
            <a:pPr marL="742950" lvl="2" indent="-514350">
              <a:buAutoNum type="arabicPeriod" startAt="2"/>
            </a:pPr>
            <a:r>
              <a:rPr lang="es-ES_tradnl" sz="3200" b="1" dirty="0">
                <a:latin typeface="Palatino" charset="0"/>
              </a:rPr>
              <a:t>¡Ve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 dirty="0">
                <a:latin typeface="Palatino" charset="0"/>
              </a:rPr>
              <a:t> báñate!</a:t>
            </a:r>
          </a:p>
          <a:p>
            <a:pPr marL="742950" lvl="2" indent="-514350">
              <a:buAutoNum type="arabicPeriod" startAt="2"/>
            </a:pPr>
            <a:endParaRPr lang="es-ES_tradnl" sz="3200" b="1" dirty="0">
              <a:latin typeface="Palatino" charset="0"/>
            </a:endParaRPr>
          </a:p>
          <a:p>
            <a:pPr marL="742950" lvl="2" indent="-514350">
              <a:buAutoNum type="arabicPeriod" startAt="2"/>
            </a:pPr>
            <a:r>
              <a:rPr lang="es-ES_tradnl" sz="2800" b="1" dirty="0">
                <a:latin typeface="Palatino" charset="0"/>
              </a:rPr>
              <a:t>La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</a:t>
            </a:r>
            <a:r>
              <a:rPr lang="es-ES_tradnl" sz="2800" b="1" dirty="0" err="1">
                <a:solidFill>
                  <a:srgbClr val="FF0000"/>
                </a:solidFill>
                <a:latin typeface="Palatino" charset="0"/>
              </a:rPr>
              <a:t>ins</a:t>
            </a:r>
            <a:r>
              <a:rPr lang="es-ES_tradnl" sz="2800" b="1" dirty="0" err="1">
                <a:latin typeface="Palatino" charset="0"/>
              </a:rPr>
              <a:t>truccione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 dirty="0">
                <a:latin typeface="Palatino" charset="0"/>
              </a:rPr>
              <a:t>tá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 dirty="0">
                <a:latin typeface="Palatino" charset="0"/>
              </a:rPr>
              <a:t>quí.</a:t>
            </a:r>
            <a:endParaRPr lang="es-ES_tradnl" sz="3200" b="1" dirty="0">
              <a:latin typeface="Palatino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2438400" y="1104900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05200" y="20193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743200" y="3009900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2514600" y="4000500"/>
            <a:ext cx="11430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5181600" y="40005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6400800" y="4000500"/>
            <a:ext cx="838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2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143000" y="806827"/>
            <a:ext cx="6456892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 dirty="0">
                <a:latin typeface="Palatino" charset="0"/>
              </a:rPr>
              <a:t>Lo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 dirty="0">
                <a:latin typeface="Palatino" charset="0"/>
              </a:rPr>
              <a:t>migo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 dirty="0">
                <a:latin typeface="Palatino" charset="0"/>
              </a:rPr>
              <a:t>tá</a:t>
            </a:r>
            <a:r>
              <a:rPr lang="es-ES_tradnl" sz="2800" b="1" dirty="0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 dirty="0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 dirty="0">
                <a:latin typeface="Palatino" charset="0"/>
              </a:rPr>
              <a:t>lo.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 dirty="0">
                <a:latin typeface="Palatino" charset="0"/>
              </a:rPr>
              <a:t>Su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 dirty="0">
                <a:latin typeface="Palatino" charset="0"/>
              </a:rPr>
              <a:t>buelos vive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 dirty="0">
                <a:latin typeface="Palatino" charset="0"/>
              </a:rPr>
              <a:t> 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 dirty="0">
                <a:latin typeface="Palatino" charset="0"/>
              </a:rPr>
              <a:t>llí.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 dirty="0">
                <a:latin typeface="Palatino" charset="0"/>
              </a:rPr>
              <a:t>¡</a:t>
            </a:r>
            <a:r>
              <a:rPr lang="es-ES_tradnl" sz="3200" b="1" dirty="0" err="1">
                <a:latin typeface="Palatino" charset="0"/>
              </a:rPr>
              <a:t>Hablemo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 dirty="0">
                <a:latin typeface="Palatino" charset="0"/>
              </a:rPr>
              <a:t>pañol!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  <a:p>
            <a:pPr marL="228600" lvl="2"/>
            <a:r>
              <a:rPr lang="es-ES_tradnl" sz="3200" b="1" dirty="0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 dirty="0">
                <a:latin typeface="Palatino" charset="0"/>
              </a:rPr>
              <a:t>¿</a:t>
            </a:r>
            <a:r>
              <a:rPr lang="es-ES_tradnl" sz="3200" b="1" dirty="0" err="1">
                <a:latin typeface="Palatino" charset="0"/>
              </a:rPr>
              <a:t>Quié</a:t>
            </a:r>
            <a:r>
              <a:rPr lang="es-ES_tradnl" sz="3200" b="1" dirty="0">
                <a:solidFill>
                  <a:srgbClr val="FF0000"/>
                </a:solidFill>
                <a:latin typeface="Palatino" charset="0"/>
              </a:rPr>
              <a:t>—n e—s él</a:t>
            </a:r>
            <a:r>
              <a:rPr lang="es-ES_tradnl" sz="3200" b="1" dirty="0">
                <a:latin typeface="Palatino" charset="0"/>
              </a:rPr>
              <a:t>?</a:t>
            </a:r>
          </a:p>
          <a:p>
            <a:pPr marL="228600" lvl="2"/>
            <a:endParaRPr lang="es-ES_tradnl" sz="3200" b="1" dirty="0">
              <a:latin typeface="Palatino" charset="0"/>
            </a:endParaRPr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2438400" y="902565"/>
            <a:ext cx="838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114800" y="902565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5334000" y="902565"/>
            <a:ext cx="838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2514600" y="1816965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4"/>
          <p:cNvSpPr>
            <a:spLocks noChangeArrowheads="1"/>
          </p:cNvSpPr>
          <p:nvPr/>
        </p:nvSpPr>
        <p:spPr bwMode="auto">
          <a:xfrm>
            <a:off x="5562600" y="1816965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3886200" y="2807565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6"/>
          <p:cNvSpPr>
            <a:spLocks noChangeArrowheads="1"/>
          </p:cNvSpPr>
          <p:nvPr/>
        </p:nvSpPr>
        <p:spPr bwMode="auto">
          <a:xfrm>
            <a:off x="3200400" y="3798165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4114800" y="3798165"/>
            <a:ext cx="9906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6172200" y="905385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4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1143000" y="4191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752600" y="13335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" name="AutoShape 4"/>
          <p:cNvSpPr>
            <a:spLocks noChangeArrowheads="1"/>
          </p:cNvSpPr>
          <p:nvPr/>
        </p:nvSpPr>
        <p:spPr bwMode="auto">
          <a:xfrm>
            <a:off x="1752600" y="2781300"/>
            <a:ext cx="5943600" cy="2438400"/>
          </a:xfrm>
          <a:prstGeom prst="rightArrow">
            <a:avLst>
              <a:gd name="adj1" fmla="val 50000"/>
              <a:gd name="adj2" fmla="val 71246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57400" y="3314700"/>
            <a:ext cx="5083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Identificad</a:t>
            </a:r>
            <a:r>
              <a:rPr lang="en-US" sz="3600" dirty="0">
                <a:solidFill>
                  <a:srgbClr val="FF0000"/>
                </a:solidFill>
                <a:latin typeface="Arial Black" charset="0"/>
              </a:rPr>
              <a:t> los 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encadenamientos</a:t>
            </a:r>
            <a:endParaRPr lang="en-US" sz="3600" dirty="0">
              <a:solidFill>
                <a:srgbClr val="FF0000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429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0287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 err="1">
                <a:latin typeface="Arial Black" charset="0"/>
              </a:rPr>
              <a:t>Es</a:t>
            </a:r>
            <a:r>
              <a:rPr lang="en-US" sz="3600" dirty="0">
                <a:latin typeface="Arial Black" charset="0"/>
              </a:rPr>
              <a:t> de gran </a:t>
            </a:r>
            <a:r>
              <a:rPr lang="en-US" sz="3600" dirty="0" err="1">
                <a:latin typeface="Arial Black" charset="0"/>
              </a:rPr>
              <a:t>importancia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47800" y="27051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Es de gra—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n i</a:t>
            </a:r>
            <a:r>
              <a:rPr lang="en-US" sz="3600">
                <a:latin typeface="Arial Black" charset="0"/>
              </a:rPr>
              <a:t>mportancia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4114800" y="3467100"/>
            <a:ext cx="1143000" cy="2057400"/>
          </a:xfrm>
          <a:prstGeom prst="upArrow">
            <a:avLst>
              <a:gd name="adj1" fmla="val 50000"/>
              <a:gd name="adj2" fmla="val 45540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334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914400" y="1028700"/>
            <a:ext cx="7162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>
                <a:latin typeface="Arial Black" charset="0"/>
              </a:rPr>
              <a:t>¿Has </a:t>
            </a:r>
            <a:r>
              <a:rPr lang="en-US" sz="3600" dirty="0" err="1">
                <a:latin typeface="Arial Black" charset="0"/>
              </a:rPr>
              <a:t>ido</a:t>
            </a:r>
            <a:r>
              <a:rPr lang="en-US" sz="3600" dirty="0">
                <a:latin typeface="Arial Black" charset="0"/>
              </a:rPr>
              <a:t> a la mesa </a:t>
            </a:r>
            <a:r>
              <a:rPr lang="en-US" sz="3600" dirty="0" err="1">
                <a:latin typeface="Arial Black" charset="0"/>
              </a:rPr>
              <a:t>zunzún</a:t>
            </a:r>
            <a:r>
              <a:rPr lang="en-US" sz="3600" dirty="0">
                <a:latin typeface="Arial Black" charset="0"/>
              </a:rPr>
              <a:t>?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762000" y="2705100"/>
            <a:ext cx="76200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3600" dirty="0">
                <a:latin typeface="Arial Black" charset="0"/>
              </a:rPr>
              <a:t>¿Ha—</a:t>
            </a:r>
            <a:r>
              <a:rPr lang="en-US" sz="3600" dirty="0">
                <a:solidFill>
                  <a:srgbClr val="FF0000"/>
                </a:solidFill>
                <a:latin typeface="Arial Black" charset="0"/>
              </a:rPr>
              <a:t>s 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i</a:t>
            </a:r>
            <a:r>
              <a:rPr lang="en-US" sz="3600" dirty="0" err="1">
                <a:latin typeface="Arial Black" charset="0"/>
              </a:rPr>
              <a:t>do</a:t>
            </a:r>
            <a:r>
              <a:rPr lang="en-US" sz="3600" dirty="0">
                <a:latin typeface="Arial Black" charset="0"/>
              </a:rPr>
              <a:t> a la mesa </a:t>
            </a:r>
            <a:r>
              <a:rPr lang="en-US" sz="3600" dirty="0" err="1">
                <a:latin typeface="Arial Black" charset="0"/>
              </a:rPr>
              <a:t>zunzún</a:t>
            </a:r>
            <a:r>
              <a:rPr lang="en-US" sz="3600" dirty="0">
                <a:latin typeface="Arial Black" charset="0"/>
              </a:rPr>
              <a:t>?</a:t>
            </a:r>
          </a:p>
        </p:txBody>
      </p:sp>
      <p:sp>
        <p:nvSpPr>
          <p:cNvPr id="12" name="Up Arrow 11"/>
          <p:cNvSpPr/>
          <p:nvPr/>
        </p:nvSpPr>
        <p:spPr bwMode="auto">
          <a:xfrm>
            <a:off x="1981200" y="3543300"/>
            <a:ext cx="990600" cy="17526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9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FF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FF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19200" y="10287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¡Ven a vernos ahora!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143000" y="27051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¡Ve—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n a </a:t>
            </a:r>
            <a:r>
              <a:rPr lang="en-US" sz="3200">
                <a:latin typeface="Arial Black" charset="0"/>
              </a:rPr>
              <a:t>verno 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sa</a:t>
            </a:r>
            <a:r>
              <a:rPr lang="en-US" sz="3200">
                <a:latin typeface="Arial Black" charset="0"/>
              </a:rPr>
              <a:t> —hora!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2286000" y="3467100"/>
            <a:ext cx="990600" cy="17526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Up Arrow 7"/>
          <p:cNvSpPr/>
          <p:nvPr/>
        </p:nvSpPr>
        <p:spPr bwMode="auto">
          <a:xfrm>
            <a:off x="4724400" y="3390900"/>
            <a:ext cx="990600" cy="18288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28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66800" y="1104900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>
                <a:latin typeface="Arial Black" charset="0"/>
              </a:rPr>
              <a:t>¡</a:t>
            </a:r>
            <a:r>
              <a:rPr lang="en-US" sz="3600" dirty="0" err="1">
                <a:latin typeface="Arial Black" charset="0"/>
              </a:rPr>
              <a:t>Ellos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>
                <a:latin typeface="Arial Black" charset="0"/>
              </a:rPr>
              <a:t>entendieron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>
                <a:latin typeface="Arial Black" charset="0"/>
              </a:rPr>
              <a:t>todo</a:t>
            </a:r>
            <a:r>
              <a:rPr lang="en-US" sz="3600" dirty="0">
                <a:latin typeface="Arial Black" charset="0"/>
              </a:rPr>
              <a:t>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90600" y="27813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¡Ello—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 e </a:t>
            </a:r>
            <a:r>
              <a:rPr lang="en-US" sz="3200">
                <a:latin typeface="Arial Black" charset="0"/>
              </a:rPr>
              <a:t>ntendieron todo!</a:t>
            </a:r>
          </a:p>
        </p:txBody>
      </p:sp>
      <p:sp>
        <p:nvSpPr>
          <p:cNvPr id="6" name="Up Arrow 5"/>
          <p:cNvSpPr/>
          <p:nvPr/>
        </p:nvSpPr>
        <p:spPr bwMode="auto">
          <a:xfrm>
            <a:off x="2286000" y="3543300"/>
            <a:ext cx="990600" cy="16764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518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1638300"/>
            <a:ext cx="6324600" cy="3378200"/>
          </a:xfrm>
          <a:prstGeom prst="rect">
            <a:avLst/>
          </a:prstGeom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2076450" y="1790700"/>
            <a:ext cx="49911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Arial Black" charset="0"/>
              </a:rPr>
              <a:t>¡No hay 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que</a:t>
            </a:r>
            <a:r>
              <a:rPr lang="en-US" sz="3600" dirty="0">
                <a:solidFill>
                  <a:srgbClr val="FF0000"/>
                </a:solidFill>
                <a:latin typeface="Arial Black" charset="0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correr</a:t>
            </a:r>
            <a:r>
              <a:rPr lang="en-US" sz="3600" dirty="0">
                <a:solidFill>
                  <a:srgbClr val="FF0000"/>
                </a:solidFill>
                <a:latin typeface="Arial Black" charset="0"/>
              </a:rPr>
              <a:t>!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2933700" y="495300"/>
            <a:ext cx="3276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>
                <a:latin typeface="Arial Black" charset="0"/>
              </a:rPr>
              <a:t>¡</a:t>
            </a:r>
            <a:r>
              <a:rPr lang="en-US" sz="3600" dirty="0" err="1">
                <a:latin typeface="Arial Black" charset="0"/>
              </a:rPr>
              <a:t>Recuerden</a:t>
            </a:r>
            <a:r>
              <a:rPr lang="en-US" sz="3600" dirty="0">
                <a:latin typeface="Arial Black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8914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690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110902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582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33976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2278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Hay que evitar la </a:t>
            </a:r>
            <a:r>
              <a:rPr lang="es-ES_tradnl" sz="2400" dirty="0" err="1"/>
              <a:t>schwa</a:t>
            </a:r>
            <a:r>
              <a:rPr lang="es-ES_tradnl" sz="2400" dirty="0"/>
              <a:t> /</a:t>
            </a:r>
            <a:r>
              <a:rPr lang="en-US" sz="2400" dirty="0" err="1"/>
              <a:t>ə</a:t>
            </a:r>
            <a:r>
              <a:rPr lang="en-US" sz="2400" dirty="0"/>
              <a:t>/</a:t>
            </a:r>
            <a:endParaRPr lang="es-ES_tradnl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>
                <a:solidFill>
                  <a:srgbClr val="FF0000"/>
                </a:solidFill>
              </a:rPr>
              <a:t>Enlazamos las palabras (VCV -&gt;  V-CV)</a:t>
            </a:r>
          </a:p>
        </p:txBody>
      </p:sp>
    </p:spTree>
    <p:extLst>
      <p:ext uri="{BB962C8B-B14F-4D97-AF65-F5344CB8AC3E}">
        <p14:creationId xmlns:p14="http://schemas.microsoft.com/office/powerpoint/2010/main" val="26900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105599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¡</a:t>
            </a:r>
            <a:r>
              <a:rPr lang="en-US" sz="6600" dirty="0" err="1"/>
              <a:t>Practicad</a:t>
            </a:r>
            <a:r>
              <a:rPr lang="en-US" sz="6600" dirty="0"/>
              <a:t> en casa!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7784" y="2324100"/>
            <a:ext cx="77380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/>
              <a:t>http://</a:t>
            </a:r>
            <a:r>
              <a:rPr lang="en-US" sz="3000" dirty="0" err="1"/>
              <a:t>www.uiowa.edu</a:t>
            </a:r>
            <a:r>
              <a:rPr lang="en-US" sz="3000" dirty="0"/>
              <a:t>/~</a:t>
            </a:r>
            <a:r>
              <a:rPr lang="en-US" sz="3000" dirty="0" err="1"/>
              <a:t>acadtech</a:t>
            </a:r>
            <a:r>
              <a:rPr lang="en-US" sz="3000" dirty="0"/>
              <a:t>/phonetics/</a:t>
            </a:r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venir!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9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986</Words>
  <Application>Microsoft Macintosh PowerPoint</Application>
  <PresentationFormat>On-screen Show (16:10)</PresentationFormat>
  <Paragraphs>300</Paragraphs>
  <Slides>80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Arial</vt:lpstr>
      <vt:lpstr>Arial Black</vt:lpstr>
      <vt:lpstr>Candara</vt:lpstr>
      <vt:lpstr>Century Gothic</vt:lpstr>
      <vt:lpstr>Palatino</vt:lpstr>
      <vt:lpstr>SILDoulos IPA93</vt:lpstr>
      <vt:lpstr>Times</vt:lpstr>
      <vt:lpstr>Books 16x9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2020-08-03T20:53:45Z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